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1" r:id="rId4"/>
    <p:sldId id="267" r:id="rId5"/>
    <p:sldId id="262" r:id="rId6"/>
    <p:sldId id="259" r:id="rId7"/>
    <p:sldId id="260" r:id="rId8"/>
    <p:sldId id="265" r:id="rId9"/>
    <p:sldId id="264" r:id="rId10"/>
    <p:sldId id="266" r:id="rId11"/>
    <p:sldId id="276" r:id="rId12"/>
    <p:sldId id="277" r:id="rId13"/>
    <p:sldId id="278" r:id="rId14"/>
    <p:sldId id="286" r:id="rId15"/>
    <p:sldId id="287" r:id="rId16"/>
    <p:sldId id="279" r:id="rId17"/>
    <p:sldId id="280" r:id="rId18"/>
    <p:sldId id="281" r:id="rId19"/>
    <p:sldId id="28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96" y="-2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812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70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49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81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509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674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285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59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729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858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105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F9F9E-48AE-384E-90EA-94E27063BA94}" type="datetimeFigureOut">
              <a:rPr lang="en-US" smtClean="0"/>
              <a:t>10Sep19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3F691-1C45-C84C-B2F4-D5CB26CEB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30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b="1">
                <a:solidFill>
                  <a:schemeClr val="bg1"/>
                </a:solidFill>
                <a:latin typeface="Arial" charset="0"/>
              </a:rPr>
              <a:t>QUẢN TRỊ CƠ SỞ DỮ LIỆU SQL SERVER VÀ NGÔN NGỮ T-SQL</a:t>
            </a:r>
            <a:r>
              <a:rPr lang="en-US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b="1">
                <a:solidFill>
                  <a:schemeClr val="bg1"/>
                </a:solidFill>
                <a:latin typeface="Arial" charset="0"/>
              </a:rPr>
              <a:t/>
            </a:r>
            <a:br>
              <a:rPr lang="en-US" sz="2400" b="1">
                <a:solidFill>
                  <a:schemeClr val="bg1"/>
                </a:solidFill>
                <a:latin typeface="Arial" charset="0"/>
              </a:rPr>
            </a:br>
            <a:endParaRPr lang="en-US" sz="24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153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solidFill>
                  <a:srgbClr val="3333FF"/>
                </a:solidFill>
              </a:rPr>
              <a:t>CHƯƠNG I</a:t>
            </a:r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04800" y="1981200"/>
            <a:ext cx="8458200" cy="1752600"/>
          </a:xfrm>
        </p:spPr>
        <p:txBody>
          <a:bodyPr/>
          <a:lstStyle/>
          <a:p>
            <a:r>
              <a:rPr lang="en-US" b="1" dirty="0" err="1">
                <a:solidFill>
                  <a:srgbClr val="0000FF"/>
                </a:solidFill>
              </a:rPr>
              <a:t>Tổng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quan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về</a:t>
            </a:r>
            <a:r>
              <a:rPr lang="en-US" b="1" dirty="0">
                <a:solidFill>
                  <a:srgbClr val="0000FF"/>
                </a:solidFill>
              </a:rPr>
              <a:t> Microsoft SQL Server-My SQL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ngôn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ngữ</a:t>
            </a:r>
            <a:r>
              <a:rPr lang="en-US" b="1" dirty="0">
                <a:solidFill>
                  <a:srgbClr val="0000FF"/>
                </a:solidFill>
              </a:rPr>
              <a:t> T-SQL</a:t>
            </a:r>
            <a:r>
              <a:rPr lang="en-US" dirty="0" smtClean="0">
                <a:solidFill>
                  <a:srgbClr val="0000FF"/>
                </a:solidFill>
                <a:effectLst/>
              </a:rPr>
              <a:t> </a:t>
            </a:r>
            <a:r>
              <a:rPr lang="en-US" dirty="0" smtClean="0">
                <a:solidFill>
                  <a:srgbClr val="0000FF"/>
                </a:solidFill>
                <a:latin typeface="Arial" charset="0"/>
              </a:rPr>
              <a:t> </a:t>
            </a:r>
            <a:endParaRPr lang="en-US" dirty="0">
              <a:solidFill>
                <a:srgbClr val="0000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824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1295400" y="2836869"/>
            <a:ext cx="6781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3200" b="1" dirty="0" smtClean="0">
                <a:solidFill>
                  <a:srgbClr val="0000FF"/>
                </a:solidFill>
              </a:rPr>
              <a:t>TỔNG QUAN VỀ MS SQL SERVER</a:t>
            </a:r>
            <a:r>
              <a:rPr lang="en-US" sz="3200" dirty="0" smtClean="0">
                <a:solidFill>
                  <a:srgbClr val="0000FF"/>
                </a:solidFill>
                <a:effectLst/>
              </a:rPr>
              <a:t> </a:t>
            </a:r>
            <a:endParaRPr 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199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/>
          </a:bodyPr>
          <a:lstStyle/>
          <a:p>
            <a:pPr algn="l"/>
            <a:r>
              <a:rPr lang="en-US" dirty="0" err="1"/>
              <a:t>Mô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/</a:t>
            </a:r>
            <a:r>
              <a:rPr lang="en-US" dirty="0" err="1"/>
              <a:t>chủ</a:t>
            </a:r>
            <a:r>
              <a:rPr lang="en-US" dirty="0"/>
              <a:t> (Client/Server</a:t>
            </a:r>
            <a:r>
              <a:rPr lang="en-US" dirty="0" smtClean="0"/>
              <a:t>)</a:t>
            </a:r>
            <a:endParaRPr lang="en-US" dirty="0">
              <a:latin typeface="Arial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30763"/>
          </a:xfrm>
        </p:spPr>
        <p:txBody>
          <a:bodyPr>
            <a:normAutofit/>
          </a:bodyPr>
          <a:lstStyle/>
          <a:p>
            <a:pPr marL="711200" lvl="1" indent="-711200">
              <a:lnSpc>
                <a:spcPct val="120000"/>
              </a:lnSpc>
              <a:spcBef>
                <a:spcPct val="0"/>
              </a:spcBef>
              <a:buFont typeface="Wingdings" charset="0"/>
              <a:buAutoNum type="arabicPeriod"/>
            </a:pPr>
            <a:r>
              <a:rPr lang="en-US" dirty="0" err="1">
                <a:latin typeface="Times New Roman" charset="0"/>
              </a:rPr>
              <a:t>Khái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niệm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về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cấu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trúc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vật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lý</a:t>
            </a:r>
            <a:r>
              <a:rPr lang="en-US" b="1" dirty="0" smtClean="0">
                <a:latin typeface="Times New Roman" charset="0"/>
              </a:rPr>
              <a:t>:</a:t>
            </a:r>
            <a:r>
              <a:rPr lang="en-US" sz="4400" b="1" dirty="0" smtClean="0">
                <a:latin typeface="Times New Roman" charset="0"/>
              </a:rPr>
              <a:t> </a:t>
            </a:r>
            <a:r>
              <a:rPr lang="en-US" sz="4400" b="1" dirty="0">
                <a:latin typeface="Times New Roman" charset="0"/>
              </a:rPr>
              <a:t/>
            </a:r>
            <a:br>
              <a:rPr lang="en-US" sz="4400" b="1" dirty="0">
                <a:latin typeface="Times New Roman" charset="0"/>
              </a:rPr>
            </a:br>
            <a:r>
              <a:rPr lang="en-US" sz="2400" dirty="0">
                <a:latin typeface="Times New Roman" charset="0"/>
              </a:rPr>
              <a:t>Client/server </a:t>
            </a:r>
            <a:r>
              <a:rPr lang="en-US" sz="2400" dirty="0" err="1">
                <a:latin typeface="Times New Roman" charset="0"/>
              </a:rPr>
              <a:t>là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kiến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trúc</a:t>
            </a:r>
            <a:r>
              <a:rPr lang="en-US" sz="2400" dirty="0">
                <a:latin typeface="Times New Roman" charset="0"/>
              </a:rPr>
              <a:t>  </a:t>
            </a:r>
            <a:r>
              <a:rPr lang="en-US" sz="2400" dirty="0" err="1">
                <a:latin typeface="Times New Roman" charset="0"/>
              </a:rPr>
              <a:t>gồm</a:t>
            </a:r>
            <a:r>
              <a:rPr lang="en-US" sz="2400" dirty="0">
                <a:latin typeface="Times New Roman" charset="0"/>
              </a:rPr>
              <a:t> 2 </a:t>
            </a:r>
            <a:r>
              <a:rPr lang="en-US" sz="2400" dirty="0" err="1">
                <a:latin typeface="Times New Roman" charset="0"/>
              </a:rPr>
              <a:t>phần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Máy</a:t>
            </a:r>
            <a:r>
              <a:rPr lang="en-US" sz="2400" dirty="0">
                <a:latin typeface="Times New Roman" charset="0"/>
              </a:rPr>
              <a:t> client </a:t>
            </a:r>
            <a:r>
              <a:rPr lang="en-US" sz="2400" dirty="0" err="1">
                <a:latin typeface="Times New Roman" charset="0"/>
              </a:rPr>
              <a:t>và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Máy</a:t>
            </a:r>
            <a:r>
              <a:rPr lang="en-US" sz="2400" dirty="0">
                <a:latin typeface="Times New Roman" charset="0"/>
              </a:rPr>
              <a:t> server, 2 </a:t>
            </a:r>
            <a:r>
              <a:rPr lang="en-US" sz="2400" dirty="0" err="1">
                <a:latin typeface="Times New Roman" charset="0"/>
              </a:rPr>
              <a:t>thành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phần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này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liên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lạc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nhau</a:t>
            </a:r>
            <a:r>
              <a:rPr lang="en-US" sz="2400" dirty="0">
                <a:latin typeface="Times New Roman" charset="0"/>
              </a:rPr>
              <a:t> qua </a:t>
            </a:r>
            <a:r>
              <a:rPr lang="en-US" sz="2400" dirty="0" err="1">
                <a:latin typeface="Times New Roman" charset="0"/>
              </a:rPr>
              <a:t>hệ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thống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 err="1">
                <a:latin typeface="Times New Roman" charset="0"/>
              </a:rPr>
              <a:t>mạng</a:t>
            </a:r>
            <a:r>
              <a:rPr lang="en-US" sz="2400" dirty="0">
                <a:latin typeface="Times New Roman" charset="0"/>
              </a:rPr>
              <a:t>.</a:t>
            </a:r>
          </a:p>
          <a:p>
            <a:endParaRPr lang="en-US" dirty="0">
              <a:latin typeface="Arial" charset="0"/>
            </a:endParaRPr>
          </a:p>
        </p:txBody>
      </p:sp>
      <p:pic>
        <p:nvPicPr>
          <p:cNvPr id="2" name="Picture 1" descr="khai-niem-ve-cau-truc-vat-l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422650"/>
            <a:ext cx="8521700" cy="326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32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/</a:t>
            </a:r>
            <a:r>
              <a:rPr lang="en-US" dirty="0" err="1" smtClean="0"/>
              <a:t>chủ</a:t>
            </a:r>
            <a:r>
              <a:rPr lang="en-US" dirty="0" smtClean="0"/>
              <a:t> (Client/Server)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1124"/>
            <a:ext cx="8229600" cy="5189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Times New Roman" charset="0"/>
              </a:rPr>
              <a:t>1. </a:t>
            </a:r>
            <a:r>
              <a:rPr lang="en-US" dirty="0" err="1" smtClean="0">
                <a:latin typeface="Times New Roman" charset="0"/>
              </a:rPr>
              <a:t>Khái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niệm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về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cấu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trúc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vật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 smtClean="0">
                <a:latin typeface="Times New Roman" charset="0"/>
              </a:rPr>
              <a:t>lý</a:t>
            </a:r>
            <a:r>
              <a:rPr lang="en-US" b="1" dirty="0" smtClean="0">
                <a:latin typeface="Times New Roman" charset="0"/>
              </a:rPr>
              <a:t>:</a:t>
            </a:r>
            <a:r>
              <a:rPr lang="en-US" sz="4400" b="1" dirty="0" smtClean="0">
                <a:latin typeface="Times New Roman" charset="0"/>
              </a:rPr>
              <a:t> </a:t>
            </a:r>
            <a:endParaRPr lang="en-US" dirty="0" smtClean="0"/>
          </a:p>
          <a:p>
            <a:r>
              <a:rPr lang="en-US" i="1" dirty="0" err="1" smtClean="0">
                <a:latin typeface="Times"/>
                <a:cs typeface="Times"/>
              </a:rPr>
              <a:t>Máy</a:t>
            </a:r>
            <a:r>
              <a:rPr lang="en-US" i="1" dirty="0" smtClean="0">
                <a:latin typeface="Times"/>
                <a:cs typeface="Times"/>
              </a:rPr>
              <a:t> </a:t>
            </a:r>
            <a:r>
              <a:rPr lang="en-US" i="1" dirty="0" err="1">
                <a:latin typeface="Times"/>
                <a:cs typeface="Times"/>
              </a:rPr>
              <a:t>chủ</a:t>
            </a:r>
            <a:r>
              <a:rPr lang="en-US" i="1" dirty="0">
                <a:latin typeface="Times"/>
                <a:cs typeface="Times"/>
              </a:rPr>
              <a:t> (Server)</a:t>
            </a:r>
          </a:p>
          <a:p>
            <a:r>
              <a:rPr lang="pt-BR" i="1" dirty="0" err="1">
                <a:latin typeface="Times"/>
                <a:cs typeface="Times"/>
              </a:rPr>
              <a:t>Máy</a:t>
            </a:r>
            <a:r>
              <a:rPr lang="pt-BR" i="1" dirty="0">
                <a:latin typeface="Times"/>
                <a:cs typeface="Times"/>
              </a:rPr>
              <a:t> </a:t>
            </a:r>
            <a:r>
              <a:rPr lang="pt-BR" i="1" dirty="0" err="1">
                <a:latin typeface="Times"/>
                <a:cs typeface="Times"/>
              </a:rPr>
              <a:t>trạm</a:t>
            </a:r>
            <a:r>
              <a:rPr lang="pt-BR" i="1" dirty="0">
                <a:latin typeface="Times"/>
                <a:cs typeface="Times"/>
              </a:rPr>
              <a:t> (</a:t>
            </a:r>
            <a:r>
              <a:rPr lang="pt-BR" i="1" dirty="0" err="1">
                <a:latin typeface="Times"/>
                <a:cs typeface="Times"/>
              </a:rPr>
              <a:t>Client</a:t>
            </a:r>
            <a:r>
              <a:rPr lang="pt-BR" i="1" dirty="0">
                <a:latin typeface="Times"/>
                <a:cs typeface="Times"/>
              </a:rPr>
              <a:t>)</a:t>
            </a:r>
            <a:r>
              <a:rPr lang="pt-BR" dirty="0">
                <a:latin typeface="Times"/>
                <a:cs typeface="Times"/>
              </a:rPr>
              <a:t>: </a:t>
            </a:r>
            <a:r>
              <a:rPr lang="pt-BR" dirty="0" err="1">
                <a:latin typeface="Times"/>
                <a:cs typeface="Times"/>
              </a:rPr>
              <a:t>là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các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máy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tính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được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phép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truy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xuất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các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tài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nguyên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đã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được</a:t>
            </a:r>
            <a:r>
              <a:rPr lang="pt-BR" dirty="0">
                <a:latin typeface="Times"/>
                <a:cs typeface="Times"/>
              </a:rPr>
              <a:t> chia </a:t>
            </a:r>
            <a:r>
              <a:rPr lang="pt-BR" dirty="0" err="1">
                <a:latin typeface="Times"/>
                <a:cs typeface="Times"/>
              </a:rPr>
              <a:t>sẻ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trên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mạng</a:t>
            </a:r>
            <a:r>
              <a:rPr lang="pt-BR" dirty="0">
                <a:latin typeface="Times"/>
                <a:cs typeface="Times"/>
              </a:rPr>
              <a:t>.</a:t>
            </a:r>
          </a:p>
          <a:p>
            <a:r>
              <a:rPr lang="cs-CZ" i="1" dirty="0" err="1">
                <a:latin typeface="Times"/>
                <a:cs typeface="Times"/>
              </a:rPr>
              <a:t>Dây</a:t>
            </a:r>
            <a:r>
              <a:rPr lang="cs-CZ" i="1" dirty="0">
                <a:latin typeface="Times"/>
                <a:cs typeface="Times"/>
              </a:rPr>
              <a:t> </a:t>
            </a:r>
            <a:r>
              <a:rPr lang="cs-CZ" i="1" dirty="0" err="1">
                <a:latin typeface="Times"/>
                <a:cs typeface="Times"/>
              </a:rPr>
              <a:t>cáp</a:t>
            </a:r>
            <a:r>
              <a:rPr lang="cs-CZ" i="1" dirty="0">
                <a:latin typeface="Times"/>
                <a:cs typeface="Times"/>
              </a:rPr>
              <a:t> </a:t>
            </a:r>
            <a:r>
              <a:rPr lang="cs-CZ" i="1" dirty="0" err="1">
                <a:latin typeface="Times"/>
                <a:cs typeface="Times"/>
              </a:rPr>
              <a:t>mạng</a:t>
            </a:r>
            <a:r>
              <a:rPr lang="cs-CZ" i="1" dirty="0">
                <a:latin typeface="Times"/>
                <a:cs typeface="Times"/>
              </a:rPr>
              <a:t> (</a:t>
            </a:r>
            <a:r>
              <a:rPr lang="cs-CZ" i="1" dirty="0" err="1">
                <a:latin typeface="Times"/>
                <a:cs typeface="Times"/>
              </a:rPr>
              <a:t>Cable</a:t>
            </a:r>
            <a:r>
              <a:rPr lang="cs-CZ" i="1" dirty="0">
                <a:latin typeface="Times"/>
                <a:cs typeface="Times"/>
              </a:rPr>
              <a:t> </a:t>
            </a:r>
            <a:r>
              <a:rPr lang="cs-CZ" i="1" dirty="0" err="1">
                <a:latin typeface="Times"/>
                <a:cs typeface="Times"/>
              </a:rPr>
              <a:t>hoặc</a:t>
            </a:r>
            <a:r>
              <a:rPr lang="cs-CZ" i="1" dirty="0">
                <a:latin typeface="Times"/>
                <a:cs typeface="Times"/>
              </a:rPr>
              <a:t> Media)</a:t>
            </a:r>
            <a:r>
              <a:rPr lang="cs-CZ" dirty="0">
                <a:latin typeface="Times"/>
                <a:cs typeface="Times"/>
              </a:rPr>
              <a:t>: </a:t>
            </a:r>
            <a:r>
              <a:rPr lang="cs-CZ" dirty="0" err="1">
                <a:latin typeface="Times"/>
                <a:cs typeface="Times"/>
              </a:rPr>
              <a:t>là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một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hệ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thống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dây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cáp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nối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kết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vật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lý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các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máy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tính</a:t>
            </a:r>
            <a:r>
              <a:rPr lang="cs-CZ" dirty="0">
                <a:latin typeface="Times"/>
                <a:cs typeface="Times"/>
              </a:rPr>
              <a:t>, </a:t>
            </a:r>
            <a:r>
              <a:rPr lang="cs-CZ" dirty="0" err="1">
                <a:latin typeface="Times"/>
                <a:cs typeface="Times"/>
              </a:rPr>
              <a:t>máy</a:t>
            </a:r>
            <a:r>
              <a:rPr lang="cs-CZ" dirty="0">
                <a:latin typeface="Times"/>
                <a:cs typeface="Times"/>
              </a:rPr>
              <a:t> in </a:t>
            </a:r>
            <a:r>
              <a:rPr lang="cs-CZ" dirty="0" err="1">
                <a:latin typeface="Times"/>
                <a:cs typeface="Times"/>
              </a:rPr>
              <a:t>lại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với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nhau</a:t>
            </a:r>
            <a:endParaRPr lang="cs-CZ" dirty="0">
              <a:latin typeface="Times"/>
              <a:cs typeface="Times"/>
            </a:endParaRPr>
          </a:p>
          <a:p>
            <a:r>
              <a:rPr lang="en-US" i="1" dirty="0" err="1">
                <a:latin typeface="Times"/>
                <a:cs typeface="Times"/>
              </a:rPr>
              <a:t>Dữ</a:t>
            </a:r>
            <a:r>
              <a:rPr lang="en-US" i="1" dirty="0">
                <a:latin typeface="Times"/>
                <a:cs typeface="Times"/>
              </a:rPr>
              <a:t> </a:t>
            </a:r>
            <a:r>
              <a:rPr lang="en-US" i="1" dirty="0" err="1">
                <a:latin typeface="Times"/>
                <a:cs typeface="Times"/>
              </a:rPr>
              <a:t>liệu</a:t>
            </a:r>
            <a:r>
              <a:rPr lang="en-US" i="1" dirty="0">
                <a:latin typeface="Times"/>
                <a:cs typeface="Times"/>
              </a:rPr>
              <a:t> </a:t>
            </a:r>
            <a:r>
              <a:rPr lang="en-US" i="1" dirty="0" err="1">
                <a:latin typeface="Times"/>
                <a:cs typeface="Times"/>
              </a:rPr>
              <a:t>chung</a:t>
            </a:r>
            <a:r>
              <a:rPr lang="en-US" i="1" dirty="0">
                <a:latin typeface="Times"/>
                <a:cs typeface="Times"/>
              </a:rPr>
              <a:t> (Shared data)</a:t>
            </a:r>
            <a:r>
              <a:rPr lang="en-US" dirty="0">
                <a:latin typeface="Times"/>
                <a:cs typeface="Times"/>
              </a:rPr>
              <a:t>: </a:t>
            </a:r>
            <a:r>
              <a:rPr lang="en-US" dirty="0" err="1">
                <a:latin typeface="Times"/>
                <a:cs typeface="Times"/>
              </a:rPr>
              <a:t>là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các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tập</a:t>
            </a:r>
            <a:r>
              <a:rPr lang="en-US" dirty="0">
                <a:latin typeface="Times"/>
                <a:cs typeface="Times"/>
              </a:rPr>
              <a:t> tin, </a:t>
            </a:r>
            <a:r>
              <a:rPr lang="en-US" dirty="0" err="1">
                <a:latin typeface="Times"/>
                <a:cs typeface="Times"/>
              </a:rPr>
              <a:t>thư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mục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mà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người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sử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dụng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trong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hệ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thống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mạng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có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thể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truy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xuất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vào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máy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chủ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từ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các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máy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trạm</a:t>
            </a:r>
            <a:endParaRPr lang="en-US" dirty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365379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/</a:t>
            </a:r>
            <a:r>
              <a:rPr lang="en-US" dirty="0" err="1" smtClean="0"/>
              <a:t>chủ</a:t>
            </a:r>
            <a:r>
              <a:rPr lang="en-US" dirty="0" smtClean="0"/>
              <a:t> (Client/Server)</a:t>
            </a:r>
            <a:endParaRPr lang="en-US" dirty="0"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9484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Clr>
                <a:srgbClr val="003399"/>
              </a:buClr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latin typeface="Times"/>
                <a:cs typeface="Times"/>
              </a:rPr>
              <a:t>2. </a:t>
            </a:r>
            <a:r>
              <a:rPr lang="en-US" sz="2800" dirty="0" err="1">
                <a:latin typeface="Times"/>
                <a:cs typeface="Times"/>
              </a:rPr>
              <a:t>Khái</a:t>
            </a:r>
            <a:r>
              <a:rPr lang="en-US" sz="2800" dirty="0">
                <a:latin typeface="Times"/>
                <a:cs typeface="Times"/>
              </a:rPr>
              <a:t> </a:t>
            </a:r>
            <a:r>
              <a:rPr lang="en-US" sz="2800" dirty="0" err="1">
                <a:latin typeface="Times"/>
                <a:cs typeface="Times"/>
              </a:rPr>
              <a:t>niệm</a:t>
            </a:r>
            <a:r>
              <a:rPr lang="en-US" sz="2800" dirty="0">
                <a:latin typeface="Times"/>
                <a:cs typeface="Times"/>
              </a:rPr>
              <a:t> </a:t>
            </a:r>
            <a:r>
              <a:rPr lang="en-US" sz="2800" dirty="0" err="1">
                <a:latin typeface="Times"/>
                <a:cs typeface="Times"/>
              </a:rPr>
              <a:t>về</a:t>
            </a:r>
            <a:r>
              <a:rPr lang="en-US" sz="2800" dirty="0">
                <a:latin typeface="Times"/>
                <a:cs typeface="Times"/>
              </a:rPr>
              <a:t> </a:t>
            </a:r>
            <a:r>
              <a:rPr lang="en-US" sz="2800" dirty="0" err="1">
                <a:latin typeface="Times"/>
                <a:cs typeface="Times"/>
              </a:rPr>
              <a:t>xử</a:t>
            </a:r>
            <a:r>
              <a:rPr lang="en-US" sz="2800" dirty="0">
                <a:latin typeface="Times"/>
                <a:cs typeface="Times"/>
              </a:rPr>
              <a:t> </a:t>
            </a:r>
            <a:r>
              <a:rPr lang="en-US" sz="2800" dirty="0" err="1">
                <a:latin typeface="Times"/>
                <a:cs typeface="Times"/>
              </a:rPr>
              <a:t>lý</a:t>
            </a:r>
            <a:r>
              <a:rPr lang="en-US" sz="2800" dirty="0" smtClean="0">
                <a:latin typeface="Times"/>
                <a:cs typeface="Times"/>
              </a:rPr>
              <a:t>:</a:t>
            </a:r>
          </a:p>
          <a:p>
            <a:pPr marL="15875" lvl="2" indent="0">
              <a:lnSpc>
                <a:spcPct val="120000"/>
              </a:lnSpc>
              <a:buClr>
                <a:schemeClr val="folHlink"/>
              </a:buClr>
              <a:buNone/>
            </a:pPr>
            <a:r>
              <a:rPr lang="en-US" sz="2400" dirty="0" err="1" smtClean="0">
                <a:latin typeface="Times"/>
                <a:cs typeface="Times"/>
              </a:rPr>
              <a:t>Các</a:t>
            </a:r>
            <a:r>
              <a:rPr lang="en-US" sz="2400" dirty="0" smtClean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xử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trong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một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ứng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dụng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có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thể</a:t>
            </a:r>
            <a:r>
              <a:rPr lang="en-US" sz="2400" dirty="0">
                <a:latin typeface="Times"/>
                <a:cs typeface="Times"/>
              </a:rPr>
              <a:t> chia </a:t>
            </a:r>
            <a:r>
              <a:rPr lang="en-US" sz="2400" dirty="0" err="1">
                <a:latin typeface="Times"/>
                <a:cs typeface="Times"/>
              </a:rPr>
              <a:t>làm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hai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loại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xử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trên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máy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trạm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và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xử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trên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máy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chủ</a:t>
            </a:r>
            <a:r>
              <a:rPr lang="en-US" sz="2400" dirty="0">
                <a:latin typeface="Times"/>
                <a:cs typeface="Times"/>
              </a:rPr>
              <a:t>.</a:t>
            </a:r>
          </a:p>
          <a:p>
            <a:pPr marL="0" indent="173038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Xử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trên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máy</a:t>
            </a:r>
            <a:r>
              <a:rPr lang="en-US" sz="2400" dirty="0">
                <a:latin typeface="Times"/>
                <a:cs typeface="Times"/>
              </a:rPr>
              <a:t> client</a:t>
            </a:r>
          </a:p>
          <a:p>
            <a:pPr marL="741363" lvl="1" indent="-284163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Đọc</a:t>
            </a:r>
            <a:r>
              <a:rPr lang="en-US" sz="2400" dirty="0">
                <a:latin typeface="Times"/>
                <a:cs typeface="Times"/>
              </a:rPr>
              <a:t>, </a:t>
            </a:r>
            <a:r>
              <a:rPr lang="en-US" sz="2400" dirty="0" err="1">
                <a:latin typeface="Times"/>
                <a:cs typeface="Times"/>
              </a:rPr>
              <a:t>cập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nhật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liệu</a:t>
            </a:r>
            <a:endParaRPr lang="en-US" sz="2400" dirty="0">
              <a:latin typeface="Times"/>
              <a:cs typeface="Times"/>
            </a:endParaRPr>
          </a:p>
          <a:p>
            <a:pPr marL="741363" lvl="1" indent="-284163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Tính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toán</a:t>
            </a:r>
            <a:r>
              <a:rPr lang="en-US" sz="2400" dirty="0">
                <a:latin typeface="Times"/>
                <a:cs typeface="Times"/>
              </a:rPr>
              <a:t>, </a:t>
            </a:r>
            <a:r>
              <a:rPr lang="en-US" sz="2400" dirty="0" err="1">
                <a:latin typeface="Times"/>
                <a:cs typeface="Times"/>
              </a:rPr>
              <a:t>hiển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thị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liệu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trên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màn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hình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giao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diện</a:t>
            </a:r>
            <a:endParaRPr lang="en-US" sz="2400" dirty="0">
              <a:latin typeface="Times"/>
              <a:cs typeface="Times"/>
            </a:endParaRPr>
          </a:p>
          <a:p>
            <a:pPr marL="741363" lvl="1" indent="-284163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Có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thể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sử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dụng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nhiều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loại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ngôn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ngữ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lập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trình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khác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nhau</a:t>
            </a:r>
            <a:r>
              <a:rPr lang="en-US" sz="2400" dirty="0">
                <a:latin typeface="Times"/>
                <a:cs typeface="Times"/>
              </a:rPr>
              <a:t> (</a:t>
            </a:r>
            <a:r>
              <a:rPr lang="en-US" sz="2400" dirty="0" err="1">
                <a:latin typeface="Times"/>
                <a:cs typeface="Times"/>
              </a:rPr>
              <a:t>delphi</a:t>
            </a:r>
            <a:r>
              <a:rPr lang="en-US" sz="2400" dirty="0">
                <a:latin typeface="Times"/>
                <a:cs typeface="Times"/>
              </a:rPr>
              <a:t>, visual basic, </a:t>
            </a:r>
            <a:r>
              <a:rPr lang="en-US" sz="2400" dirty="0" err="1">
                <a:latin typeface="Times"/>
                <a:cs typeface="Times"/>
              </a:rPr>
              <a:t>asp.net</a:t>
            </a:r>
            <a:r>
              <a:rPr lang="en-US" sz="2400" dirty="0">
                <a:latin typeface="Times"/>
                <a:cs typeface="Times"/>
              </a:rPr>
              <a:t>, </a:t>
            </a:r>
            <a:r>
              <a:rPr lang="en-US" sz="2400" dirty="0" err="1">
                <a:latin typeface="Times"/>
                <a:cs typeface="Times"/>
              </a:rPr>
              <a:t>vb.net,c</a:t>
            </a:r>
            <a:r>
              <a:rPr lang="en-US" sz="2400" dirty="0">
                <a:latin typeface="Times"/>
                <a:cs typeface="Times"/>
              </a:rPr>
              <a:t>#...)</a:t>
            </a:r>
          </a:p>
          <a:p>
            <a:pPr marL="0" indent="173038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Xử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trên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máy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chủ</a:t>
            </a:r>
            <a:r>
              <a:rPr lang="en-US" sz="2400" dirty="0">
                <a:latin typeface="Times"/>
                <a:cs typeface="Times"/>
              </a:rPr>
              <a:t> Server</a:t>
            </a:r>
          </a:p>
          <a:p>
            <a:pPr marL="741363" lvl="1" indent="-284163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Xử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các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yêu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cầu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đọc</a:t>
            </a:r>
            <a:r>
              <a:rPr lang="en-US" sz="2400" dirty="0">
                <a:latin typeface="Times"/>
                <a:cs typeface="Times"/>
              </a:rPr>
              <a:t>/</a:t>
            </a:r>
            <a:r>
              <a:rPr lang="en-US" sz="2400" dirty="0" err="1">
                <a:latin typeface="Times"/>
                <a:cs typeface="Times"/>
              </a:rPr>
              <a:t>ghi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liệu</a:t>
            </a:r>
            <a:endParaRPr lang="en-US" sz="2400" dirty="0">
              <a:latin typeface="Times"/>
              <a:cs typeface="Times"/>
            </a:endParaRPr>
          </a:p>
          <a:p>
            <a:pPr marL="741363" lvl="1" indent="-284163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Quản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lý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đồng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bộ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liệu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giữa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các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yêu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cầu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đọc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ghi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từ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nhiều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máy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trạm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gửi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tới</a:t>
            </a:r>
            <a:endParaRPr lang="en-US" sz="2400" dirty="0">
              <a:latin typeface="Times"/>
              <a:cs typeface="Times"/>
            </a:endParaRPr>
          </a:p>
          <a:p>
            <a:pPr marL="741363" lvl="1" indent="-284163">
              <a:lnSpc>
                <a:spcPct val="90000"/>
              </a:lnSpc>
              <a:buClr>
                <a:srgbClr val="003399"/>
              </a:buClr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 err="1">
                <a:latin typeface="Times"/>
                <a:cs typeface="Times"/>
              </a:rPr>
              <a:t>Các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dịch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vụ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quản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trị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dữ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liệu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tự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động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theo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định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kỳ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như</a:t>
            </a:r>
            <a:r>
              <a:rPr lang="en-US" sz="2400" dirty="0">
                <a:latin typeface="Times"/>
                <a:cs typeface="Times"/>
              </a:rPr>
              <a:t> backup/restore </a:t>
            </a:r>
            <a:r>
              <a:rPr lang="en-US" sz="2400" dirty="0" err="1">
                <a:latin typeface="Times"/>
                <a:cs typeface="Times"/>
              </a:rPr>
              <a:t>dữ</a:t>
            </a:r>
            <a:r>
              <a:rPr lang="en-US" sz="2400" dirty="0">
                <a:latin typeface="Times"/>
                <a:cs typeface="Times"/>
              </a:rPr>
              <a:t> </a:t>
            </a:r>
            <a:r>
              <a:rPr lang="en-US" sz="2400" dirty="0" err="1">
                <a:latin typeface="Times"/>
                <a:cs typeface="Times"/>
              </a:rPr>
              <a:t>liệu</a:t>
            </a:r>
            <a:endParaRPr lang="en-US" sz="2400" dirty="0">
              <a:latin typeface="Times"/>
              <a:cs typeface="Times"/>
            </a:endParaRPr>
          </a:p>
          <a:p>
            <a:pPr marL="0" indent="173038"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913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r-FR" dirty="0"/>
              <a:t>Microsoft SQL Server là </a:t>
            </a:r>
            <a:r>
              <a:rPr lang="fr-FR" dirty="0" err="1"/>
              <a:t>gì</a:t>
            </a:r>
            <a:r>
              <a:rPr lang="fr-FR" dirty="0"/>
              <a:t>?</a:t>
            </a:r>
            <a:r>
              <a:rPr lang="en-US" dirty="0" smtClean="0">
                <a:effectLst/>
              </a:rPr>
              <a:t> </a:t>
            </a:r>
            <a:endParaRPr lang="en-US" b="1" dirty="0">
              <a:latin typeface="Arial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021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US" dirty="0">
                <a:latin typeface="Times"/>
                <a:cs typeface="Times"/>
              </a:rPr>
              <a:t>SQL Server </a:t>
            </a:r>
            <a:r>
              <a:rPr lang="en-US" dirty="0" err="1" smtClean="0">
                <a:latin typeface="Times"/>
                <a:cs typeface="Times"/>
              </a:rPr>
              <a:t>là</a:t>
            </a:r>
            <a:r>
              <a:rPr lang="en-US" dirty="0" smtClean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một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hệ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thống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quản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lý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cơ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sở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dữ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liệu</a:t>
            </a:r>
            <a:r>
              <a:rPr lang="en-US" dirty="0">
                <a:latin typeface="Times"/>
                <a:cs typeface="Times"/>
              </a:rPr>
              <a:t> (</a:t>
            </a:r>
            <a:r>
              <a:rPr lang="en-US" dirty="0">
                <a:solidFill>
                  <a:srgbClr val="3333FF"/>
                </a:solidFill>
                <a:latin typeface="Times"/>
                <a:cs typeface="Times"/>
              </a:rPr>
              <a:t>Relational Database Management System (RDBMS)</a:t>
            </a:r>
            <a:r>
              <a:rPr lang="en-US" dirty="0">
                <a:latin typeface="Times"/>
                <a:cs typeface="Times"/>
              </a:rPr>
              <a:t> ) </a:t>
            </a:r>
            <a:r>
              <a:rPr lang="en-US" dirty="0" err="1">
                <a:latin typeface="Times"/>
                <a:cs typeface="Times"/>
              </a:rPr>
              <a:t>sử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dụng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>
                <a:solidFill>
                  <a:srgbClr val="3333FF"/>
                </a:solidFill>
                <a:latin typeface="Times"/>
                <a:cs typeface="Times"/>
              </a:rPr>
              <a:t>Transact-SQL </a:t>
            </a:r>
            <a:r>
              <a:rPr lang="en-US" dirty="0" err="1">
                <a:latin typeface="Times"/>
                <a:cs typeface="Times"/>
              </a:rPr>
              <a:t>để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trao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đổi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dữ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liệu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giữa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>
                <a:solidFill>
                  <a:srgbClr val="3333FF"/>
                </a:solidFill>
                <a:latin typeface="Times"/>
                <a:cs typeface="Times"/>
              </a:rPr>
              <a:t>Client computer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và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>
                <a:solidFill>
                  <a:srgbClr val="3333FF"/>
                </a:solidFill>
                <a:latin typeface="Times"/>
                <a:cs typeface="Times"/>
              </a:rPr>
              <a:t>SQL Server computer</a:t>
            </a:r>
            <a:r>
              <a:rPr lang="en-US" dirty="0">
                <a:latin typeface="Times"/>
                <a:cs typeface="Times"/>
              </a:rPr>
              <a:t>. </a:t>
            </a:r>
            <a:br>
              <a:rPr lang="en-US" dirty="0">
                <a:latin typeface="Times"/>
                <a:cs typeface="Times"/>
              </a:rPr>
            </a:b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endParaRPr lang="en-US" sz="2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06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algn="l"/>
            <a:r>
              <a:rPr lang="fr-FR" dirty="0" smtClean="0"/>
              <a:t>Microsoft SQL Server là </a:t>
            </a:r>
            <a:r>
              <a:rPr lang="fr-FR" dirty="0" err="1" smtClean="0"/>
              <a:t>gì</a:t>
            </a:r>
            <a:r>
              <a:rPr lang="fr-FR" dirty="0" smtClean="0"/>
              <a:t>?</a:t>
            </a:r>
            <a:r>
              <a:rPr lang="en-US" dirty="0" smtClean="0">
                <a:effectLst/>
              </a:rPr>
              <a:t> </a:t>
            </a:r>
            <a:endParaRPr lang="en-US" b="1" dirty="0">
              <a:latin typeface="Arial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458200" cy="4906963"/>
          </a:xfrm>
        </p:spPr>
        <p:txBody>
          <a:bodyPr/>
          <a:lstStyle/>
          <a:p>
            <a:pPr marL="231775" indent="-231775" eaLnBrk="1" hangingPunct="1"/>
            <a:r>
              <a:rPr lang="en-US" dirty="0">
                <a:latin typeface="Times New Roman" charset="0"/>
              </a:rPr>
              <a:t>MSSQL Server </a:t>
            </a:r>
            <a:r>
              <a:rPr lang="en-US" dirty="0" err="1" smtClean="0">
                <a:latin typeface="Times New Roman" charset="0"/>
              </a:rPr>
              <a:t>cung</a:t>
            </a:r>
            <a:r>
              <a:rPr lang="en-US" dirty="0" smtClean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cấp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đầy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đủ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các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công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cụ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để</a:t>
            </a:r>
            <a:r>
              <a:rPr lang="en-US" dirty="0">
                <a:latin typeface="Times New Roman" charset="0"/>
              </a:rPr>
              <a:t>:</a:t>
            </a:r>
            <a:br>
              <a:rPr lang="en-US" dirty="0">
                <a:latin typeface="Times New Roman" charset="0"/>
              </a:rPr>
            </a:br>
            <a:r>
              <a:rPr lang="en-US" dirty="0">
                <a:latin typeface="Times New Roman" charset="0"/>
              </a:rPr>
              <a:t>- </a:t>
            </a:r>
            <a:r>
              <a:rPr lang="en-US" dirty="0" err="1">
                <a:latin typeface="Times New Roman" charset="0"/>
              </a:rPr>
              <a:t>Dễ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dàng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xây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dựng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một</a:t>
            </a:r>
            <a:r>
              <a:rPr lang="en-US" dirty="0">
                <a:latin typeface="Times New Roman" charset="0"/>
              </a:rPr>
              <a:t> CSDL </a:t>
            </a:r>
            <a:r>
              <a:rPr lang="en-US" dirty="0" err="1">
                <a:latin typeface="Times New Roman" charset="0"/>
              </a:rPr>
              <a:t>quan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hệ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lớn</a:t>
            </a:r>
            <a:r>
              <a:rPr lang="en-US" dirty="0">
                <a:latin typeface="Times New Roman" charset="0"/>
              </a:rPr>
              <a:t/>
            </a:r>
            <a:br>
              <a:rPr lang="en-US" dirty="0">
                <a:latin typeface="Times New Roman" charset="0"/>
              </a:rPr>
            </a:br>
            <a:r>
              <a:rPr lang="en-US" dirty="0">
                <a:latin typeface="Times New Roman" charset="0"/>
              </a:rPr>
              <a:t>- </a:t>
            </a:r>
            <a:r>
              <a:rPr lang="en-US" dirty="0" err="1">
                <a:latin typeface="Times New Roman" charset="0"/>
              </a:rPr>
              <a:t>Giải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quyết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tình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trạng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va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chạm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giữa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các</a:t>
            </a:r>
            <a:r>
              <a:rPr lang="en-US" dirty="0">
                <a:latin typeface="Times New Roman" charset="0"/>
              </a:rPr>
              <a:t> user </a:t>
            </a:r>
            <a:r>
              <a:rPr lang="en-US" dirty="0" err="1">
                <a:latin typeface="Times New Roman" charset="0"/>
              </a:rPr>
              <a:t>khi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cùng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truy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xuất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dữ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liệu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tại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một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thời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điểm</a:t>
            </a:r>
            <a:r>
              <a:rPr lang="en-US" dirty="0">
                <a:latin typeface="Times New Roman" charset="0"/>
              </a:rPr>
              <a:t/>
            </a:r>
            <a:br>
              <a:rPr lang="en-US" dirty="0">
                <a:latin typeface="Times New Roman" charset="0"/>
              </a:rPr>
            </a:br>
            <a:r>
              <a:rPr lang="en-US" dirty="0">
                <a:latin typeface="Times New Roman" charset="0"/>
              </a:rPr>
              <a:t>- </a:t>
            </a:r>
            <a:r>
              <a:rPr lang="en-US" dirty="0" err="1">
                <a:latin typeface="Times New Roman" charset="0"/>
              </a:rPr>
              <a:t>Bảo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đảm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các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ràng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buộc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toàn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vẹn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trên</a:t>
            </a:r>
            <a:r>
              <a:rPr lang="en-US" dirty="0">
                <a:latin typeface="Times New Roman" charset="0"/>
              </a:rPr>
              <a:t> CSDL</a:t>
            </a:r>
            <a:br>
              <a:rPr lang="en-US" dirty="0">
                <a:latin typeface="Times New Roman" charset="0"/>
              </a:rPr>
            </a:br>
            <a:r>
              <a:rPr lang="en-US" dirty="0">
                <a:latin typeface="Times New Roman" charset="0"/>
              </a:rPr>
              <a:t>- </a:t>
            </a:r>
            <a:r>
              <a:rPr lang="en-US" dirty="0" err="1">
                <a:latin typeface="Times New Roman" charset="0"/>
              </a:rPr>
              <a:t>Bảo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vệ</a:t>
            </a:r>
            <a:r>
              <a:rPr lang="en-US" dirty="0">
                <a:latin typeface="Times New Roman" charset="0"/>
              </a:rPr>
              <a:t> an </a:t>
            </a:r>
            <a:r>
              <a:rPr lang="en-US" dirty="0" err="1">
                <a:latin typeface="Times New Roman" charset="0"/>
              </a:rPr>
              <a:t>toàn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cho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cơ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sở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dữ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liệu</a:t>
            </a:r>
            <a:r>
              <a:rPr lang="en-US" dirty="0">
                <a:latin typeface="Times New Roman" charset="0"/>
              </a:rPr>
              <a:t/>
            </a:r>
            <a:br>
              <a:rPr lang="en-US" dirty="0">
                <a:latin typeface="Times New Roman" charset="0"/>
              </a:rPr>
            </a:br>
            <a:r>
              <a:rPr lang="en-US" dirty="0">
                <a:latin typeface="Times New Roman" charset="0"/>
              </a:rPr>
              <a:t>- </a:t>
            </a:r>
            <a:r>
              <a:rPr lang="en-US" dirty="0" err="1">
                <a:latin typeface="Times New Roman" charset="0"/>
              </a:rPr>
              <a:t>Truy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xuất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dữ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liệu</a:t>
            </a:r>
            <a:r>
              <a:rPr lang="en-US" dirty="0">
                <a:latin typeface="Times New Roman" charset="0"/>
              </a:rPr>
              <a:t> </a:t>
            </a:r>
            <a:r>
              <a:rPr lang="en-US" dirty="0" err="1">
                <a:latin typeface="Times New Roman" charset="0"/>
              </a:rPr>
              <a:t>nhanh</a:t>
            </a: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268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Lịch</a:t>
            </a:r>
            <a:r>
              <a:rPr lang="fr-FR" dirty="0"/>
              <a:t> </a:t>
            </a:r>
            <a:r>
              <a:rPr lang="fr-FR" dirty="0" err="1"/>
              <a:t>sử</a:t>
            </a:r>
            <a:r>
              <a:rPr lang="fr-FR" dirty="0"/>
              <a:t> ra </a:t>
            </a:r>
            <a:r>
              <a:rPr lang="fr-FR" dirty="0" err="1"/>
              <a:t>đời</a:t>
            </a:r>
            <a:r>
              <a:rPr lang="fr-FR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1970: IBM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thiệu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SEQUEL</a:t>
            </a:r>
          </a:p>
          <a:p>
            <a:r>
              <a:rPr lang="hr-HR" dirty="0"/>
              <a:t>1987: IBM tích hợp phần mềm quản trị CSDL vào hệ điều hành OS2</a:t>
            </a:r>
          </a:p>
          <a:p>
            <a:r>
              <a:rPr lang="en-US" dirty="0"/>
              <a:t>1988: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CSDL Ashton-Tate </a:t>
            </a:r>
            <a:r>
              <a:rPr lang="en-US" dirty="0" err="1"/>
              <a:t>được</a:t>
            </a:r>
            <a:r>
              <a:rPr lang="en-US" dirty="0"/>
              <a:t> MS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Sybase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thiệu</a:t>
            </a:r>
            <a:endParaRPr lang="en-US" dirty="0"/>
          </a:p>
          <a:p>
            <a:r>
              <a:rPr lang="pt-BR" dirty="0"/>
              <a:t>MS </a:t>
            </a:r>
            <a:r>
              <a:rPr lang="pt-BR" dirty="0" err="1"/>
              <a:t>bắt</a:t>
            </a:r>
            <a:r>
              <a:rPr lang="pt-BR" dirty="0"/>
              <a:t> </a:t>
            </a:r>
            <a:r>
              <a:rPr lang="pt-BR" dirty="0" err="1"/>
              <a:t>đầu</a:t>
            </a:r>
            <a:r>
              <a:rPr lang="pt-BR" dirty="0"/>
              <a:t> </a:t>
            </a:r>
            <a:r>
              <a:rPr lang="pt-BR" dirty="0" err="1"/>
              <a:t>phát</a:t>
            </a:r>
            <a:r>
              <a:rPr lang="pt-BR" dirty="0"/>
              <a:t> </a:t>
            </a:r>
            <a:r>
              <a:rPr lang="pt-BR" dirty="0" err="1"/>
              <a:t>triển</a:t>
            </a:r>
            <a:r>
              <a:rPr lang="pt-BR" dirty="0"/>
              <a:t> SQL Server </a:t>
            </a:r>
            <a:r>
              <a:rPr lang="pt-BR" dirty="0" err="1"/>
              <a:t>trên</a:t>
            </a:r>
            <a:r>
              <a:rPr lang="pt-BR" dirty="0"/>
              <a:t> </a:t>
            </a:r>
            <a:r>
              <a:rPr lang="pt-BR" dirty="0" err="1"/>
              <a:t>nền</a:t>
            </a:r>
            <a:r>
              <a:rPr lang="pt-BR" dirty="0"/>
              <a:t> Ashton-Tate </a:t>
            </a:r>
            <a:r>
              <a:rPr lang="pt-BR" dirty="0" err="1"/>
              <a:t>và</a:t>
            </a:r>
            <a:r>
              <a:rPr lang="pt-BR" dirty="0"/>
              <a:t> </a:t>
            </a:r>
            <a:r>
              <a:rPr lang="pt-BR" dirty="0" err="1"/>
              <a:t>đưa</a:t>
            </a:r>
            <a:r>
              <a:rPr lang="pt-BR" dirty="0"/>
              <a:t> </a:t>
            </a:r>
            <a:r>
              <a:rPr lang="pt-BR" dirty="0" err="1"/>
              <a:t>vào</a:t>
            </a:r>
            <a:r>
              <a:rPr lang="pt-BR" dirty="0"/>
              <a:t> </a:t>
            </a:r>
            <a:r>
              <a:rPr lang="pt-BR" dirty="0" err="1"/>
              <a:t>WinNT</a:t>
            </a:r>
            <a:r>
              <a:rPr lang="pt-BR" dirty="0"/>
              <a:t> Server </a:t>
            </a:r>
            <a:r>
              <a:rPr lang="pt-BR" dirty="0" err="1"/>
              <a:t>sau</a:t>
            </a:r>
            <a:r>
              <a:rPr lang="pt-BR" dirty="0"/>
              <a:t> </a:t>
            </a:r>
            <a:r>
              <a:rPr lang="pt-BR" dirty="0" err="1"/>
              <a:t>đó</a:t>
            </a:r>
            <a:endParaRPr lang="pt-BR" dirty="0"/>
          </a:p>
          <a:p>
            <a:r>
              <a:rPr lang="pt-BR" dirty="0" err="1"/>
              <a:t>Các</a:t>
            </a:r>
            <a:r>
              <a:rPr lang="pt-BR" dirty="0"/>
              <a:t> </a:t>
            </a:r>
            <a:r>
              <a:rPr lang="pt-BR" dirty="0" err="1"/>
              <a:t>phiên</a:t>
            </a:r>
            <a:r>
              <a:rPr lang="pt-BR" dirty="0"/>
              <a:t> </a:t>
            </a:r>
            <a:r>
              <a:rPr lang="pt-BR" dirty="0" err="1"/>
              <a:t>bản</a:t>
            </a:r>
            <a:r>
              <a:rPr lang="pt-BR" dirty="0"/>
              <a:t> </a:t>
            </a:r>
            <a:r>
              <a:rPr lang="pt-BR" dirty="0" err="1"/>
              <a:t>được</a:t>
            </a:r>
            <a:r>
              <a:rPr lang="pt-BR" dirty="0"/>
              <a:t> </a:t>
            </a:r>
            <a:r>
              <a:rPr lang="pt-BR" dirty="0" err="1"/>
              <a:t>sử</a:t>
            </a:r>
            <a:r>
              <a:rPr lang="pt-BR" dirty="0"/>
              <a:t> </a:t>
            </a:r>
            <a:r>
              <a:rPr lang="pt-BR" dirty="0" err="1"/>
              <a:t>dụng</a:t>
            </a:r>
            <a:r>
              <a:rPr lang="pt-BR" dirty="0"/>
              <a:t> </a:t>
            </a:r>
            <a:r>
              <a:rPr lang="pt-BR" dirty="0" err="1"/>
              <a:t>của</a:t>
            </a:r>
            <a:r>
              <a:rPr lang="pt-BR" dirty="0"/>
              <a:t> SQL Server: 4.2, 4.21, 6.0, 6.5, 7.0, 2000, 2005, 2008, 2010, 2012, 2012, 2014,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705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Cài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đặt</a:t>
            </a:r>
            <a:r>
              <a:rPr lang="en-US" dirty="0">
                <a:latin typeface="Arial" charset="0"/>
              </a:rPr>
              <a:t> SQL Server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113464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003399"/>
              </a:buClr>
            </a:pPr>
            <a:r>
              <a:rPr lang="en-US" dirty="0" err="1" smtClean="0">
                <a:latin typeface="Arial" charset="0"/>
              </a:rPr>
              <a:t>Các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phiên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bản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chính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của</a:t>
            </a:r>
            <a:r>
              <a:rPr lang="en-US" dirty="0">
                <a:latin typeface="Arial" charset="0"/>
              </a:rPr>
              <a:t> SQL </a:t>
            </a:r>
            <a:r>
              <a:rPr lang="en-US" dirty="0" smtClean="0">
                <a:latin typeface="Arial" charset="0"/>
              </a:rPr>
              <a:t>Server</a:t>
            </a:r>
          </a:p>
          <a:p>
            <a:pPr marL="541338" lvl="0">
              <a:buFont typeface="Wingdings" charset="2"/>
              <a:buChar char="ü"/>
            </a:pPr>
            <a:r>
              <a:rPr lang="en-US" b="1" dirty="0"/>
              <a:t>Enterprise</a:t>
            </a:r>
            <a:r>
              <a:rPr lang="en-US" dirty="0"/>
              <a:t> -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.</a:t>
            </a:r>
          </a:p>
          <a:p>
            <a:pPr marL="541338" lvl="0">
              <a:buFont typeface="Wingdings" charset="2"/>
              <a:buChar char="ü"/>
            </a:pPr>
            <a:r>
              <a:rPr lang="en-US" b="1" dirty="0"/>
              <a:t>Standard</a:t>
            </a:r>
            <a:r>
              <a:rPr lang="en-US" dirty="0"/>
              <a:t> - </a:t>
            </a:r>
            <a:r>
              <a:rPr lang="en-US" dirty="0" err="1"/>
              <a:t>ít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Enterprise,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. </a:t>
            </a:r>
            <a:endParaRPr lang="en-US" dirty="0" smtClean="0"/>
          </a:p>
          <a:p>
            <a:pPr marL="541338" lvl="0">
              <a:buFont typeface="Wingdings" charset="2"/>
              <a:buChar char="ü"/>
            </a:pPr>
            <a:r>
              <a:rPr lang="en-US" b="1" dirty="0" smtClean="0"/>
              <a:t>Developer</a:t>
            </a:r>
            <a:r>
              <a:rPr lang="en-US" dirty="0"/>
              <a:t> -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Enterprise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quyền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, </a:t>
            </a:r>
            <a:r>
              <a:rPr lang="en-US" dirty="0" err="1"/>
              <a:t>thử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, demo.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dễ</a:t>
            </a:r>
            <a:r>
              <a:rPr lang="en-US" dirty="0"/>
              <a:t> </a:t>
            </a:r>
            <a:r>
              <a:rPr lang="en-US" dirty="0" err="1"/>
              <a:t>dàng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Enterprise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cài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.</a:t>
            </a:r>
          </a:p>
          <a:p>
            <a:pPr marL="541338" lvl="0">
              <a:buFont typeface="Wingdings" charset="2"/>
              <a:buChar char="ü"/>
            </a:pPr>
            <a:r>
              <a:rPr lang="en-US" b="1" dirty="0"/>
              <a:t>Express</a:t>
            </a:r>
            <a:r>
              <a:rPr lang="en-US" dirty="0"/>
              <a:t> -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ở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giản</a:t>
            </a:r>
            <a:r>
              <a:rPr lang="en-US" dirty="0"/>
              <a:t>,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1 CPU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1GB,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10GB.</a:t>
            </a:r>
          </a:p>
          <a:p>
            <a:pPr eaLnBrk="1" hangingPunct="1">
              <a:lnSpc>
                <a:spcPct val="90000"/>
              </a:lnSpc>
              <a:buClr>
                <a:srgbClr val="003399"/>
              </a:buClr>
            </a:pPr>
            <a:endParaRPr lang="en-US" dirty="0" smtClean="0"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buClr>
                <a:srgbClr val="003399"/>
              </a:buClr>
              <a:buNone/>
            </a:pP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133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tiện</a:t>
            </a:r>
            <a:r>
              <a:rPr lang="en-US" dirty="0"/>
              <a:t> </a:t>
            </a:r>
            <a:r>
              <a:rPr lang="en-US" dirty="0" err="1"/>
              <a:t>ích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MS SQL Server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>
                <a:latin typeface="Times"/>
                <a:cs typeface="Times"/>
              </a:rPr>
              <a:t>Tiện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ích</a:t>
            </a:r>
            <a:r>
              <a:rPr lang="cs-CZ" dirty="0">
                <a:latin typeface="Times"/>
                <a:cs typeface="Times"/>
              </a:rPr>
              <a:t> SQL Server Management Studio </a:t>
            </a:r>
            <a:r>
              <a:rPr lang="cs-CZ" dirty="0" err="1">
                <a:latin typeface="Times"/>
                <a:cs typeface="Times"/>
              </a:rPr>
              <a:t>cho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phép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quản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trị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Cơ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sở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dữ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liệu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bằng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giao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diện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đồ</a:t>
            </a:r>
            <a:r>
              <a:rPr lang="cs-CZ" dirty="0">
                <a:latin typeface="Times"/>
                <a:cs typeface="Times"/>
              </a:rPr>
              <a:t> </a:t>
            </a:r>
            <a:r>
              <a:rPr lang="cs-CZ" dirty="0" err="1">
                <a:latin typeface="Times"/>
                <a:cs typeface="Times"/>
              </a:rPr>
              <a:t>họa</a:t>
            </a:r>
            <a:endParaRPr lang="cs-CZ" dirty="0">
              <a:latin typeface="Times"/>
              <a:cs typeface="Times"/>
            </a:endParaRPr>
          </a:p>
          <a:p>
            <a:pPr lvl="1"/>
            <a:r>
              <a:rPr lang="en-US" dirty="0" err="1">
                <a:latin typeface="Times"/>
                <a:cs typeface="Times"/>
              </a:rPr>
              <a:t>Quản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trị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các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thể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err="1">
                <a:latin typeface="Times"/>
                <a:cs typeface="Times"/>
              </a:rPr>
              <a:t>hiện</a:t>
            </a:r>
            <a:endParaRPr lang="en-US" dirty="0">
              <a:latin typeface="Times"/>
              <a:cs typeface="Times"/>
            </a:endParaRPr>
          </a:p>
          <a:p>
            <a:pPr lvl="1"/>
            <a:r>
              <a:rPr lang="hr-HR" dirty="0">
                <a:latin typeface="Times"/>
                <a:cs typeface="Times"/>
              </a:rPr>
              <a:t>Quản trị các đối tượng</a:t>
            </a:r>
          </a:p>
          <a:p>
            <a:pPr lvl="1"/>
            <a:r>
              <a:rPr lang="ro-RO" dirty="0">
                <a:latin typeface="Times"/>
                <a:cs typeface="Times"/>
              </a:rPr>
              <a:t>Sử dụng Query Window để thực hiện các câu lệnh</a:t>
            </a:r>
          </a:p>
          <a:p>
            <a:r>
              <a:rPr lang="pt-BR" dirty="0" err="1">
                <a:latin typeface="Times"/>
                <a:cs typeface="Times"/>
              </a:rPr>
              <a:t>Tiện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ích</a:t>
            </a:r>
            <a:r>
              <a:rPr lang="pt-BR" dirty="0">
                <a:latin typeface="Times"/>
                <a:cs typeface="Times"/>
              </a:rPr>
              <a:t> Book Online </a:t>
            </a:r>
            <a:r>
              <a:rPr lang="pt-BR" dirty="0" err="1">
                <a:latin typeface="Times"/>
                <a:cs typeface="Times"/>
              </a:rPr>
              <a:t>toàn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bộ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các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tài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liệu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liên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quan</a:t>
            </a:r>
            <a:r>
              <a:rPr lang="pt-BR" dirty="0">
                <a:latin typeface="Times"/>
                <a:cs typeface="Times"/>
              </a:rPr>
              <a:t> </a:t>
            </a:r>
            <a:r>
              <a:rPr lang="pt-BR" dirty="0" err="1">
                <a:latin typeface="Times"/>
                <a:cs typeface="Times"/>
              </a:rPr>
              <a:t>đến</a:t>
            </a:r>
            <a:r>
              <a:rPr lang="pt-BR" dirty="0">
                <a:latin typeface="Times"/>
                <a:cs typeface="Times"/>
              </a:rPr>
              <a:t> SQL Server</a:t>
            </a:r>
          </a:p>
          <a:p>
            <a:r>
              <a:rPr lang="is-IS" dirty="0">
                <a:latin typeface="Times"/>
                <a:cs typeface="Times"/>
              </a:rPr>
              <a:t>Tiện ích SQL Server Configuration Manager Cấu hình hệ thống</a:t>
            </a:r>
            <a:endParaRPr lang="en-US" dirty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353752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127125" y="2628900"/>
            <a:ext cx="755967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4000" b="1" dirty="0" smtClean="0">
                <a:solidFill>
                  <a:srgbClr val="0000FF"/>
                </a:solidFill>
              </a:rPr>
              <a:t>CÁC KHÁI NIỆM N</a:t>
            </a:r>
            <a:r>
              <a:rPr lang="fr-FR" sz="4000" b="1" dirty="0" smtClean="0">
                <a:solidFill>
                  <a:srgbClr val="0000FF"/>
                </a:solidFill>
              </a:rPr>
              <a:t>GÔN </a:t>
            </a:r>
            <a:r>
              <a:rPr lang="fr-FR" sz="4000" b="1" dirty="0">
                <a:solidFill>
                  <a:srgbClr val="0000FF"/>
                </a:solidFill>
              </a:rPr>
              <a:t>NGỮ T-SQL</a:t>
            </a:r>
            <a:r>
              <a:rPr lang="en-US" sz="4000" dirty="0">
                <a:solidFill>
                  <a:srgbClr val="0000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2309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err="1" smtClean="0">
                <a:latin typeface="Arial" charset="0"/>
              </a:rPr>
              <a:t>I.</a:t>
            </a:r>
            <a:r>
              <a:rPr lang="en-US" dirty="0" err="1" smtClean="0">
                <a:latin typeface="Arial" charset="0"/>
              </a:rPr>
              <a:t>Giới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thiệu</a:t>
            </a:r>
            <a:r>
              <a:rPr lang="en-US" dirty="0" smtClean="0">
                <a:latin typeface="Arial" charset="0"/>
              </a:rPr>
              <a:t> T-SQL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endParaRPr lang="en-US" dirty="0">
              <a:latin typeface="Arial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là ngôn ngữ truy vấn có cấu trúc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cho phép bạn truy xuất đến database 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is an ANSI (standard computer language) 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có thể thi hành câu truy vấn dựa trên một database 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có thể lấy dữ liệu từ cơ sở dữ liêu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có thể thêm mới  mấu tin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xoá môt bộ mẩu tin 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cập nhật mẩu tin 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SQL dễ học</a:t>
            </a:r>
          </a:p>
        </p:txBody>
      </p:sp>
    </p:spTree>
    <p:extLst>
      <p:ext uri="{BB962C8B-B14F-4D97-AF65-F5344CB8AC3E}">
        <p14:creationId xmlns:p14="http://schemas.microsoft.com/office/powerpoint/2010/main" val="3130776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rial" charset="0"/>
              </a:rPr>
              <a:t>I.Giới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thiệu</a:t>
            </a:r>
            <a:r>
              <a:rPr lang="en-US" dirty="0">
                <a:latin typeface="Arial" charset="0"/>
              </a:rPr>
              <a:t> T-SQL</a:t>
            </a:r>
            <a:endParaRPr lang="en-US" dirty="0">
              <a:latin typeface="Arial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5563" indent="-55563" eaLnBrk="1" hangingPunct="1">
              <a:buFontTx/>
              <a:buNone/>
            </a:pPr>
            <a:r>
              <a:rPr lang="en-US">
                <a:latin typeface="Arial" charset="0"/>
              </a:rPr>
              <a:t>    </a:t>
            </a:r>
            <a:r>
              <a:rPr lang="en-US">
                <a:solidFill>
                  <a:srgbClr val="3333FF"/>
                </a:solidFill>
                <a:latin typeface="Arial" charset="0"/>
              </a:rPr>
              <a:t>Transact-SQL (T-SQL)</a:t>
            </a:r>
            <a:r>
              <a:rPr lang="en-US">
                <a:latin typeface="Arial" charset="0"/>
              </a:rPr>
              <a:t> là ngôn ngữ SQL mở rộng dựa trên SQL chuẩn của ISO (International Organization for Standardization) và ANSI (American National Standards Institute) được sử dụng trong SQL Server khác với P-SQL (Procedural-SQL) dùng trong Oracle.</a:t>
            </a:r>
            <a:br>
              <a:rPr lang="en-US">
                <a:latin typeface="Arial" charset="0"/>
              </a:rPr>
            </a:br>
            <a:r>
              <a:rPr lang="en-US">
                <a:latin typeface="Arial" charset="0"/>
              </a:rPr>
              <a:t/>
            </a:r>
            <a:br>
              <a:rPr lang="en-US">
                <a:latin typeface="Arial" charset="0"/>
              </a:rPr>
            </a:b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67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rial" charset="0"/>
              </a:rPr>
              <a:t>I.Giới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thiệu</a:t>
            </a:r>
            <a:r>
              <a:rPr lang="en-US" dirty="0">
                <a:latin typeface="Arial" charset="0"/>
              </a:rPr>
              <a:t> T-SQL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600" dirty="0" smtClean="0">
                <a:latin typeface="Arial" charset="0"/>
              </a:rPr>
              <a:t> - Variables </a:t>
            </a:r>
            <a:r>
              <a:rPr lang="en-US" sz="3600" dirty="0">
                <a:latin typeface="Arial" charset="0"/>
              </a:rPr>
              <a:t>(</a:t>
            </a:r>
            <a:r>
              <a:rPr lang="en-US" sz="3600" dirty="0" err="1">
                <a:latin typeface="Arial" charset="0"/>
              </a:rPr>
              <a:t>Biến</a:t>
            </a:r>
            <a:r>
              <a:rPr lang="en-US" sz="3600" dirty="0" smtClean="0">
                <a:latin typeface="Arial" charset="0"/>
              </a:rPr>
              <a:t>) </a:t>
            </a:r>
            <a:r>
              <a:rPr lang="en-US" sz="3600" dirty="0" err="1" smtClean="0">
                <a:latin typeface="Arial" charset="0"/>
              </a:rPr>
              <a:t>trong</a:t>
            </a:r>
            <a:r>
              <a:rPr lang="en-US" sz="3600" dirty="0" smtClean="0">
                <a:latin typeface="Arial" charset="0"/>
              </a:rPr>
              <a:t> T-SQL</a:t>
            </a:r>
            <a:r>
              <a:rPr lang="en-US" sz="2400" dirty="0">
                <a:latin typeface="Arial" charset="0"/>
              </a:rPr>
              <a:t/>
            </a:r>
            <a:br>
              <a:rPr lang="en-US" sz="2400" dirty="0">
                <a:latin typeface="Arial" charset="0"/>
              </a:rPr>
            </a:br>
            <a:r>
              <a:rPr lang="en-US" sz="2400" dirty="0">
                <a:latin typeface="Arial" charset="0"/>
              </a:rPr>
              <a:t/>
            </a:r>
            <a:br>
              <a:rPr lang="en-US" sz="2400" dirty="0">
                <a:latin typeface="Arial" charset="0"/>
              </a:rPr>
            </a:br>
            <a:r>
              <a:rPr lang="en-US" sz="2400" dirty="0">
                <a:latin typeface="Arial" charset="0"/>
              </a:rPr>
              <a:t>   </a:t>
            </a:r>
            <a:r>
              <a:rPr lang="en-US" dirty="0" err="1">
                <a:latin typeface="Arial" charset="0"/>
              </a:rPr>
              <a:t>Biến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trong</a:t>
            </a:r>
            <a:r>
              <a:rPr lang="en-US" dirty="0">
                <a:latin typeface="Arial" charset="0"/>
              </a:rPr>
              <a:t> T-SQL </a:t>
            </a:r>
            <a:r>
              <a:rPr lang="en-US" dirty="0" err="1">
                <a:latin typeface="Arial" charset="0"/>
              </a:rPr>
              <a:t>cũng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có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chức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năng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tương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tự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như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trong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ngôn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ngữ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lập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trình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nghĩa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cần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khai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báo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trước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loại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dữ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liệu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trước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sử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dụng</a:t>
            </a:r>
            <a:r>
              <a:rPr lang="en-US" dirty="0">
                <a:latin typeface="Arial" charset="0"/>
              </a:rPr>
              <a:t>. </a:t>
            </a:r>
            <a:r>
              <a:rPr lang="en-US" dirty="0" err="1">
                <a:latin typeface="Arial" charset="0"/>
              </a:rPr>
              <a:t>Biến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được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bắt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đầu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bằng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dấu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@ </a:t>
            </a:r>
            <a:r>
              <a:rPr lang="en-US" dirty="0">
                <a:latin typeface="Arial" charset="0"/>
              </a:rPr>
              <a:t>(</a:t>
            </a:r>
            <a:r>
              <a:rPr lang="en-US" dirty="0" err="1">
                <a:latin typeface="Arial" charset="0"/>
              </a:rPr>
              <a:t>Ðối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global variable </a:t>
            </a:r>
            <a:r>
              <a:rPr lang="en-US" dirty="0" err="1">
                <a:latin typeface="Arial" charset="0"/>
              </a:rPr>
              <a:t>thì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có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hai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dấu</a:t>
            </a:r>
            <a:r>
              <a:rPr lang="en-US" dirty="0">
                <a:latin typeface="Arial" charset="0"/>
              </a:rPr>
              <a:t> 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@@</a:t>
            </a:r>
            <a:r>
              <a:rPr lang="en-US" dirty="0">
                <a:latin typeface="Arial" charset="0"/>
              </a:rPr>
              <a:t>)</a:t>
            </a: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 err="1">
                <a:latin typeface="Arial" charset="0"/>
              </a:rPr>
              <a:t>Ví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dụ</a:t>
            </a:r>
            <a:r>
              <a:rPr lang="en-US" sz="2800" dirty="0">
                <a:latin typeface="Arial" charset="0"/>
              </a:rPr>
              <a:t>:</a:t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USE </a:t>
            </a:r>
            <a:r>
              <a:rPr lang="en-US" sz="2800" dirty="0" err="1">
                <a:latin typeface="Arial" charset="0"/>
              </a:rPr>
              <a:t>Northwind</a:t>
            </a: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DECLARE @</a:t>
            </a:r>
            <a:r>
              <a:rPr lang="en-US" sz="2800" dirty="0" err="1">
                <a:latin typeface="Arial" charset="0"/>
              </a:rPr>
              <a:t>EmpIDVar</a:t>
            </a:r>
            <a:r>
              <a:rPr lang="en-US" sz="2800" dirty="0">
                <a:latin typeface="Arial" charset="0"/>
              </a:rPr>
              <a:t> INT</a:t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SET @</a:t>
            </a:r>
            <a:r>
              <a:rPr lang="en-US" sz="2800" dirty="0" err="1">
                <a:latin typeface="Arial" charset="0"/>
              </a:rPr>
              <a:t>EmpIDVar</a:t>
            </a:r>
            <a:r>
              <a:rPr lang="en-US" sz="2800" dirty="0">
                <a:latin typeface="Arial" charset="0"/>
              </a:rPr>
              <a:t> = 3</a:t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SELECT * FROM Employees</a:t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WHERE </a:t>
            </a:r>
            <a:r>
              <a:rPr lang="en-US" sz="2800" dirty="0" err="1">
                <a:latin typeface="Arial" charset="0"/>
              </a:rPr>
              <a:t>EmployeeID</a:t>
            </a:r>
            <a:r>
              <a:rPr lang="en-US" sz="2800" dirty="0">
                <a:latin typeface="Arial" charset="0"/>
              </a:rPr>
              <a:t> = @</a:t>
            </a:r>
            <a:r>
              <a:rPr lang="en-US" sz="2800" dirty="0" err="1">
                <a:latin typeface="Arial" charset="0"/>
              </a:rPr>
              <a:t>EmpIDVar</a:t>
            </a:r>
            <a:r>
              <a:rPr lang="en-US" sz="2800" dirty="0">
                <a:latin typeface="Arial" charset="0"/>
              </a:rPr>
              <a:t> +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32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rial" charset="0"/>
              </a:rPr>
              <a:t>I.Giới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thiệu</a:t>
            </a:r>
            <a:r>
              <a:rPr lang="en-US" dirty="0">
                <a:latin typeface="Arial" charset="0"/>
              </a:rPr>
              <a:t> T-SQL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Arial" charset="0"/>
              </a:rPr>
              <a:t>- </a:t>
            </a:r>
            <a:r>
              <a:rPr lang="en-US" dirty="0" err="1" smtClean="0">
                <a:latin typeface="Arial" charset="0"/>
              </a:rPr>
              <a:t>Kiểu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d</a:t>
            </a:r>
            <a:r>
              <a:rPr lang="en-US" dirty="0" err="1" smtClean="0">
                <a:latin typeface="Arial" charset="0"/>
              </a:rPr>
              <a:t>ữ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l</a:t>
            </a:r>
            <a:r>
              <a:rPr lang="en-US" dirty="0" err="1" smtClean="0">
                <a:latin typeface="Arial" charset="0"/>
              </a:rPr>
              <a:t>iệu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trong</a:t>
            </a:r>
            <a:r>
              <a:rPr lang="en-US" dirty="0" smtClean="0">
                <a:latin typeface="Arial" charset="0"/>
              </a:rPr>
              <a:t> T-S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loại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dữ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liệu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trong</a:t>
            </a:r>
            <a:r>
              <a:rPr lang="en-US" dirty="0">
                <a:latin typeface="Arial" charset="0"/>
              </a:rPr>
              <a:t> SQL Server </a:t>
            </a:r>
            <a:r>
              <a:rPr lang="en-US" dirty="0" err="1">
                <a:latin typeface="Arial" charset="0"/>
              </a:rPr>
              <a:t>sẽ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được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bàn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kỹ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trong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bài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sau</a:t>
            </a:r>
            <a:endParaRPr lang="en-US" dirty="0">
              <a:latin typeface="Arial" charset="0"/>
            </a:endParaRPr>
          </a:p>
          <a:p>
            <a:pPr marL="0" indent="0">
              <a:buNone/>
            </a:pPr>
            <a:r>
              <a:rPr lang="en-US" dirty="0" smtClean="0">
                <a:latin typeface="Arial" charset="0"/>
              </a:rPr>
              <a:t>- </a:t>
            </a:r>
            <a:r>
              <a:rPr lang="en-US" dirty="0" err="1" smtClean="0">
                <a:latin typeface="Arial" charset="0"/>
              </a:rPr>
              <a:t>Chú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t</a:t>
            </a:r>
            <a:r>
              <a:rPr lang="en-US" dirty="0" err="1" smtClean="0">
                <a:latin typeface="Arial" charset="0"/>
              </a:rPr>
              <a:t>hích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T-SQL </a:t>
            </a:r>
            <a:r>
              <a:rPr lang="en-US" dirty="0" err="1">
                <a:latin typeface="Arial" charset="0"/>
              </a:rPr>
              <a:t>dùng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dấu</a:t>
            </a:r>
            <a:r>
              <a:rPr lang="en-US" dirty="0">
                <a:latin typeface="Arial" charset="0"/>
              </a:rPr>
              <a:t> -- </a:t>
            </a:r>
            <a:r>
              <a:rPr lang="en-US" dirty="0" err="1">
                <a:latin typeface="Arial" charset="0"/>
              </a:rPr>
              <a:t>để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đánh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dấu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phần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chú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thích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câu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lệnh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đơn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dùng</a:t>
            </a:r>
            <a:r>
              <a:rPr lang="en-US" dirty="0">
                <a:latin typeface="Arial" charset="0"/>
              </a:rPr>
              <a:t> /*...*/ </a:t>
            </a:r>
            <a:r>
              <a:rPr lang="en-US" dirty="0" err="1">
                <a:latin typeface="Arial" charset="0"/>
              </a:rPr>
              <a:t>để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chú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thích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một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nhóm</a:t>
            </a:r>
            <a:r>
              <a:rPr lang="en-US" dirty="0">
                <a:latin typeface="Arial" charset="0"/>
              </a:rPr>
              <a:t>.</a:t>
            </a:r>
            <a:br>
              <a:rPr lang="en-US" dirty="0">
                <a:latin typeface="Arial" charset="0"/>
              </a:rPr>
            </a:br>
            <a:endParaRPr lang="en-US" dirty="0">
              <a:latin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902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85750" indent="-285750">
              <a:lnSpc>
                <a:spcPct val="80000"/>
              </a:lnSpc>
            </a:pPr>
            <a:r>
              <a:rPr lang="en-US" dirty="0" err="1">
                <a:solidFill>
                  <a:srgbClr val="3333FF"/>
                </a:solidFill>
                <a:latin typeface="Arial" charset="0"/>
              </a:rPr>
              <a:t>Ngôn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ngữ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định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nghĩa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dữ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liệu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(DDL – data definition language)</a:t>
            </a:r>
            <a:endParaRPr lang="en-US" dirty="0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98625"/>
            <a:ext cx="8229600" cy="4427538"/>
          </a:xfrm>
        </p:spPr>
        <p:txBody>
          <a:bodyPr/>
          <a:lstStyle/>
          <a:p>
            <a:pPr marL="285750" indent="-285750" eaLnBrk="1" hangingPunct="1">
              <a:lnSpc>
                <a:spcPct val="80000"/>
              </a:lnSpc>
            </a:pPr>
            <a:r>
              <a:rPr lang="en-US" sz="2800" dirty="0" err="1" smtClean="0">
                <a:latin typeface="Arial" charset="0"/>
              </a:rPr>
              <a:t>Ðây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là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những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lệnh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dùng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để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quản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lý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các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thuộc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tính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của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một</a:t>
            </a:r>
            <a:r>
              <a:rPr lang="en-US" sz="2800" dirty="0">
                <a:latin typeface="Arial" charset="0"/>
              </a:rPr>
              <a:t> database </a:t>
            </a:r>
            <a:r>
              <a:rPr lang="en-US" sz="2800" dirty="0" err="1">
                <a:latin typeface="Arial" charset="0"/>
              </a:rPr>
              <a:t>như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định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nghĩa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các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hàng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hoặc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cột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của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một</a:t>
            </a:r>
            <a:r>
              <a:rPr lang="en-US" sz="2800" dirty="0">
                <a:latin typeface="Arial" charset="0"/>
              </a:rPr>
              <a:t> table, hay </a:t>
            </a:r>
            <a:r>
              <a:rPr lang="en-US" sz="2800" dirty="0" err="1">
                <a:latin typeface="Arial" charset="0"/>
              </a:rPr>
              <a:t>vị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trí</a:t>
            </a:r>
            <a:r>
              <a:rPr lang="en-US" sz="2800" dirty="0">
                <a:latin typeface="Arial" charset="0"/>
              </a:rPr>
              <a:t> data file </a:t>
            </a:r>
            <a:r>
              <a:rPr lang="en-US" sz="2800" dirty="0" err="1">
                <a:latin typeface="Arial" charset="0"/>
              </a:rPr>
              <a:t>của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một</a:t>
            </a:r>
            <a:r>
              <a:rPr lang="en-US" sz="2800" dirty="0">
                <a:latin typeface="Arial" charset="0"/>
              </a:rPr>
              <a:t> database...</a:t>
            </a:r>
            <a:r>
              <a:rPr lang="en-US" sz="2800" dirty="0" err="1">
                <a:latin typeface="Arial" charset="0"/>
              </a:rPr>
              <a:t>thường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có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dạng</a:t>
            </a: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* Create </a:t>
            </a:r>
            <a:r>
              <a:rPr lang="en-US" sz="2800" dirty="0" err="1">
                <a:latin typeface="Arial" charset="0"/>
              </a:rPr>
              <a:t>object_Name</a:t>
            </a: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* Alter </a:t>
            </a:r>
            <a:r>
              <a:rPr lang="en-US" sz="2800" dirty="0" err="1">
                <a:latin typeface="Arial" charset="0"/>
              </a:rPr>
              <a:t>object_Name</a:t>
            </a: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* Drop </a:t>
            </a:r>
            <a:r>
              <a:rPr lang="en-US" sz="2800" dirty="0" err="1">
                <a:latin typeface="Arial" charset="0"/>
              </a:rPr>
              <a:t>object_Name</a:t>
            </a: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/>
            </a:r>
            <a:br>
              <a:rPr lang="en-US" sz="2800" dirty="0">
                <a:latin typeface="Arial" charset="0"/>
              </a:rPr>
            </a:br>
            <a:endParaRPr lang="en-US" sz="2800" dirty="0">
              <a:latin typeface="Arial" charset="0"/>
            </a:endParaRPr>
          </a:p>
          <a:p>
            <a:pPr marL="2163763" lvl="2" indent="-609600" eaLnBrk="1" hangingPunct="1">
              <a:lnSpc>
                <a:spcPct val="80000"/>
              </a:lnSpc>
            </a:pPr>
            <a:endParaRPr lang="en-US" sz="20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218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3333FF"/>
                </a:solidFill>
                <a:latin typeface="Arial" charset="0"/>
              </a:rPr>
              <a:t>Ngôn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ngữ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thao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tác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dữ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liệu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(DML – Data manipulation language)</a:t>
            </a:r>
            <a:br>
              <a:rPr lang="en-US" dirty="0">
                <a:solidFill>
                  <a:srgbClr val="3333FF"/>
                </a:solidFill>
                <a:latin typeface="Arial" charset="0"/>
              </a:rPr>
            </a:br>
            <a:endParaRPr lang="en-US" dirty="0">
              <a:latin typeface="Arial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61963" lvl="1" indent="-4763" eaLnBrk="1" hangingPunct="1">
              <a:buFontTx/>
              <a:buNone/>
            </a:pPr>
            <a:r>
              <a:rPr lang="en-US" dirty="0" err="1" smtClean="0">
                <a:latin typeface="Arial" charset="0"/>
              </a:rPr>
              <a:t>Ðây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những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lệnh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phổ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biến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dùng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để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xử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lý</a:t>
            </a:r>
            <a:r>
              <a:rPr lang="en-US" dirty="0">
                <a:latin typeface="Arial" charset="0"/>
              </a:rPr>
              <a:t> data </a:t>
            </a:r>
            <a:r>
              <a:rPr lang="en-US" dirty="0" err="1">
                <a:latin typeface="Arial" charset="0"/>
              </a:rPr>
              <a:t>như</a:t>
            </a:r>
            <a:r>
              <a:rPr lang="en-US" dirty="0">
                <a:latin typeface="Arial" charset="0"/>
              </a:rPr>
              <a:t> Select, Update, Insert, Delete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365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3333FF"/>
                </a:solidFill>
                <a:latin typeface="Arial" charset="0"/>
              </a:rPr>
              <a:t>Ngôn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ngữ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điều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khiển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dữ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</a:t>
            </a:r>
            <a:r>
              <a:rPr lang="en-US" dirty="0" err="1">
                <a:solidFill>
                  <a:srgbClr val="3333FF"/>
                </a:solidFill>
                <a:latin typeface="Arial" charset="0"/>
              </a:rPr>
              <a:t>liệu</a:t>
            </a:r>
            <a:r>
              <a:rPr lang="en-US" dirty="0">
                <a:solidFill>
                  <a:srgbClr val="3333FF"/>
                </a:solidFill>
                <a:latin typeface="Arial" charset="0"/>
              </a:rPr>
              <a:t> (DCL – Data control language)</a:t>
            </a:r>
            <a:br>
              <a:rPr lang="en-US" dirty="0">
                <a:solidFill>
                  <a:srgbClr val="3333FF"/>
                </a:solidFill>
                <a:latin typeface="Arial" charset="0"/>
              </a:rPr>
            </a:br>
            <a:endParaRPr lang="en-US" dirty="0">
              <a:latin typeface="Arial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61963" lvl="1" indent="-4763" eaLnBrk="1" hangingPunct="1">
              <a:buFontTx/>
              <a:buNone/>
            </a:pPr>
            <a:r>
              <a:rPr lang="en-US" dirty="0" err="1" smtClean="0">
                <a:latin typeface="Arial" charset="0"/>
              </a:rPr>
              <a:t>Ðây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những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lệnh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quản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lý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quyền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truy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cập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lên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từng</a:t>
            </a:r>
            <a:r>
              <a:rPr lang="en-US" dirty="0">
                <a:latin typeface="Arial" charset="0"/>
              </a:rPr>
              <a:t> object (table, view, stored procedure...). </a:t>
            </a:r>
            <a:r>
              <a:rPr lang="en-US" dirty="0" err="1">
                <a:latin typeface="Arial" charset="0"/>
              </a:rPr>
              <a:t>Thường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có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dạng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sau</a:t>
            </a:r>
            <a:r>
              <a:rPr lang="en-US" dirty="0">
                <a:latin typeface="Arial" charset="0"/>
              </a:rPr>
              <a:t>: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* Grant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* Revoke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* Deny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endParaRPr lang="en-US" dirty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0294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dirty="0" err="1" smtClean="0">
                <a:latin typeface="Arial" charset="0"/>
              </a:rPr>
              <a:t>Thực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thi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câu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lệnh</a:t>
            </a:r>
            <a:r>
              <a:rPr lang="en-US" dirty="0" smtClean="0">
                <a:latin typeface="Arial" charset="0"/>
              </a:rPr>
              <a:t> T-SQL</a:t>
            </a:r>
            <a:endParaRPr lang="en-US" dirty="0">
              <a:latin typeface="Arial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latin typeface="Arial" charset="0"/>
              </a:rPr>
              <a:t>- </a:t>
            </a:r>
            <a:r>
              <a:rPr lang="en-US" sz="2400" dirty="0" err="1">
                <a:latin typeface="Arial" charset="0"/>
              </a:rPr>
              <a:t>Thực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thi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một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câu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lệnh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đơn</a:t>
            </a:r>
            <a:r>
              <a:rPr lang="en-US" sz="2400" dirty="0">
                <a:latin typeface="Arial" charset="0"/>
              </a:rPr>
              <a:t/>
            </a:r>
            <a:br>
              <a:rPr lang="en-US" sz="2400" dirty="0">
                <a:latin typeface="Arial" charset="0"/>
              </a:rPr>
            </a:br>
            <a:r>
              <a:rPr lang="en-US" sz="2400" dirty="0">
                <a:latin typeface="Arial" charset="0"/>
              </a:rPr>
              <a:t>- </a:t>
            </a:r>
            <a:r>
              <a:rPr lang="en-US" sz="2400" dirty="0" err="1">
                <a:latin typeface="Arial" charset="0"/>
              </a:rPr>
              <a:t>Thực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Thi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một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nhóm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lệnh</a:t>
            </a:r>
            <a:r>
              <a:rPr lang="en-US" sz="2400" dirty="0">
                <a:latin typeface="Arial" charset="0"/>
              </a:rPr>
              <a:t> (Batches)</a:t>
            </a:r>
            <a:br>
              <a:rPr lang="en-US" sz="2400" dirty="0">
                <a:latin typeface="Arial" charset="0"/>
              </a:rPr>
            </a:br>
            <a:endParaRPr lang="en-US" sz="2400" dirty="0">
              <a:latin typeface="Arial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 smtClean="0">
                <a:latin typeface="Arial" charset="0"/>
              </a:rPr>
              <a:t>- </a:t>
            </a:r>
            <a:r>
              <a:rPr lang="en-US" sz="2400" dirty="0" err="1" smtClean="0">
                <a:latin typeface="Arial" charset="0"/>
              </a:rPr>
              <a:t>Lệnh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>
                <a:latin typeface="Arial" charset="0"/>
              </a:rPr>
              <a:t>GO</a:t>
            </a:r>
            <a:br>
              <a:rPr lang="en-US" sz="2400" dirty="0">
                <a:latin typeface="Arial" charset="0"/>
              </a:rPr>
            </a:br>
            <a:r>
              <a:rPr lang="en-US" sz="2400" dirty="0" err="1">
                <a:latin typeface="Arial" charset="0"/>
              </a:rPr>
              <a:t>Lệnh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này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chỉ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dùng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để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gởi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một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tín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hiệu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cho</a:t>
            </a:r>
            <a:r>
              <a:rPr lang="en-US" sz="2400" dirty="0">
                <a:latin typeface="Arial" charset="0"/>
              </a:rPr>
              <a:t> SQL Server </a:t>
            </a:r>
            <a:r>
              <a:rPr lang="en-US" sz="2400" dirty="0" err="1">
                <a:latin typeface="Arial" charset="0"/>
              </a:rPr>
              <a:t>biết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đã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kết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thúc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một</a:t>
            </a:r>
            <a:r>
              <a:rPr lang="en-US" sz="2400" dirty="0">
                <a:latin typeface="Arial" charset="0"/>
              </a:rPr>
              <a:t> batch job </a:t>
            </a:r>
            <a:r>
              <a:rPr lang="en-US" sz="2400" dirty="0" err="1">
                <a:latin typeface="Arial" charset="0"/>
              </a:rPr>
              <a:t>và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yêu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cầu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thực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thi</a:t>
            </a:r>
            <a:r>
              <a:rPr lang="en-US" sz="2400" dirty="0">
                <a:latin typeface="Arial" charset="0"/>
              </a:rPr>
              <a:t>. </a:t>
            </a:r>
            <a:r>
              <a:rPr lang="en-US" sz="2400" dirty="0" err="1">
                <a:latin typeface="Arial" charset="0"/>
              </a:rPr>
              <a:t>Nó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vốn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không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phải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là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một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lệnh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dirty="0" err="1">
                <a:latin typeface="Arial" charset="0"/>
              </a:rPr>
              <a:t>trong</a:t>
            </a:r>
            <a:r>
              <a:rPr lang="en-US" sz="2400" dirty="0">
                <a:latin typeface="Arial" charset="0"/>
              </a:rPr>
              <a:t> T-SQL.</a:t>
            </a:r>
            <a:r>
              <a:rPr lang="en-US" sz="2000" dirty="0">
                <a:latin typeface="Arial" charset="0"/>
              </a:rPr>
              <a:t/>
            </a:r>
            <a:br>
              <a:rPr lang="en-US" sz="2000" dirty="0">
                <a:latin typeface="Arial" charset="0"/>
              </a:rPr>
            </a:br>
            <a:endParaRPr lang="en-US" sz="2000" dirty="0"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858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863</Words>
  <Application>Microsoft Macintosh PowerPoint</Application>
  <PresentationFormat>On-screen Show (4:3)</PresentationFormat>
  <Paragraphs>73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QUẢN TRỊ CƠ SỞ DỮ LIỆU SQL SERVER VÀ NGÔN NGỮ T-SQL  </vt:lpstr>
      <vt:lpstr>PowerPoint Presentation</vt:lpstr>
      <vt:lpstr>Mô hình khách/chủ (Client/Server)</vt:lpstr>
      <vt:lpstr>Mô hình khách/chủ (Client/Server)</vt:lpstr>
      <vt:lpstr>Mô hình khách/chủ (Client/Server)</vt:lpstr>
      <vt:lpstr>Microsoft SQL Server là gì? </vt:lpstr>
      <vt:lpstr>Microsoft SQL Server là gì? </vt:lpstr>
      <vt:lpstr>Lịch sử ra đời </vt:lpstr>
      <vt:lpstr> Cài đặt SQL Server</vt:lpstr>
      <vt:lpstr>Các tiện ích trong MS SQL Server </vt:lpstr>
      <vt:lpstr>PowerPoint Presentation</vt:lpstr>
      <vt:lpstr>I.Giới thiệu T-SQL </vt:lpstr>
      <vt:lpstr>I.Giới thiệu T-SQL</vt:lpstr>
      <vt:lpstr>I.Giới thiệu T-SQL</vt:lpstr>
      <vt:lpstr>I.Giới thiệu T-SQL</vt:lpstr>
      <vt:lpstr>Ngôn ngữ định nghĩa dữ liệu (DDL – data definition language)</vt:lpstr>
      <vt:lpstr>Ngôn ngữ thao tác dữ liệu (DML – Data manipulation language) </vt:lpstr>
      <vt:lpstr>Ngôn ngữ điều khiển dữ liệu (DCL – Data control language) </vt:lpstr>
      <vt:lpstr>Thực thi câu lệnh T-SQL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QUẢN TRỊ CƠ SỞ DỮ LIỆU SQL SERVER VÀ NGÔN NGỮ T-SQL  </dc:title>
  <dc:creator>Thuy Nguyen</dc:creator>
  <cp:lastModifiedBy>Thuy Nguyen</cp:lastModifiedBy>
  <cp:revision>14</cp:revision>
  <dcterms:created xsi:type="dcterms:W3CDTF">2018-10-07T07:22:30Z</dcterms:created>
  <dcterms:modified xsi:type="dcterms:W3CDTF">2019-09-10T09:41:35Z</dcterms:modified>
</cp:coreProperties>
</file>